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3" autoAdjust="0"/>
  </p:normalViewPr>
  <p:slideViewPr>
    <p:cSldViewPr snapToGrid="0">
      <p:cViewPr varScale="1">
        <p:scale>
          <a:sx n="57" d="100"/>
          <a:sy n="57" d="100"/>
        </p:scale>
        <p:origin x="9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FFFFFF"/>
                </a:solidFill>
                <a:latin typeface="Rockwell"/>
              </a:rPr>
              <a:t>Clique para mover o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Clique para editar o formato de notas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&lt;cabeçalho&gt;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072B681-8B03-4F64-9E26-2470B98E2CE7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863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9AA6819-DD4C-445E-A6A3-896FE7589269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319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0C78C2A-C170-4639-9F9B-9A5018176B50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735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3A12BC0-AFF4-433F-BF67-D84C2065ABF7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263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4951E63-B9B0-4E8C-B956-506CBCAD2618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849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AEF4FEC-419C-48C0-A5BD-B8FD86C9F896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4377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E748566-BAA2-4103-AC07-DDD322048349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6532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FF798D3-628F-4663-A157-1BB8A5B9488E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872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24DC23E-20BA-4EA7-9313-0077BB07BE9B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10353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5181422-687B-4D93-A742-36FB77D8511F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AE74110-C1BE-4905-9C83-B584784BC85F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414320" y="209592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14960" y="209592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3680" y="402588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414320" y="402588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14960" y="402588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79D3E6B-FBDA-44F0-A33E-6C65CB7FBF9C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6D0047D-8AA6-45E8-A1C7-477ACBD0A183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39103EB-5EE0-4765-893C-69477B630113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69F6F28-83FB-4DA3-80D4-D22BD1752075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D62BD4E-D855-451D-95B1-2AD0EF272491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FB47A9A-BB15-4969-8740-7A48160CC523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913680" y="609480"/>
            <a:ext cx="10353240" cy="614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9BB0C7E-4547-41CF-9489-A62AD4BBB433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E3FADDA-AAAD-4D23-9C5D-60467EA175AA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04E24F4-0682-4700-98A4-C23EBDC7C2F8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C829F75-B344-4CD5-9A0F-8CCF1399DB2C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FD9FE0A-1B8F-48A0-B20A-6F473F85728E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10353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E6680BC-1650-41F4-B883-79E67211A748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1A6109C-AE4B-4A54-9188-614B98F6E450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414320" y="209592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14960" y="209592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913680" y="402588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414320" y="402588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14960" y="402588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21E3D32-C089-4E5B-9620-8FA8BA7EAAF3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FC18DCB-218B-4516-B006-FDF287FD45DE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A608DBA-A6C4-4702-B15D-FDAC9324F0C9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DD86E38-FAFF-4B9C-91A5-5851A541B298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3680" y="609480"/>
            <a:ext cx="10353240" cy="614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E4910FF-9190-475E-90AF-D74577A79482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4ACC04-A5AF-4CE7-9111-F65BF717EE5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A67630E-581D-4CD3-A084-E3EDDA05EA7A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0C14424-6F97-4B3D-9F27-D847BA8982EE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95160" y="1122480"/>
            <a:ext cx="900108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t-BR" sz="4800" b="1" strike="noStrike" cap="all" spc="-1">
                <a:solidFill>
                  <a:srgbClr val="FFFFFF"/>
                </a:solidFill>
                <a:latin typeface="Bookman Old Style"/>
              </a:rPr>
              <a:t>Clique para editar o título Mestre</a:t>
            </a:r>
            <a:endParaRPr lang="en-US" sz="4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Rockwel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FFFFFF"/>
                </a:solidFill>
                <a:latin typeface="Rockwell"/>
              </a:rPr>
              <a:t>&lt;data/hora&gt;</a:t>
            </a:r>
            <a:endParaRPr lang="pt-B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Rockwel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933ECD8-558F-422C-8E84-92CC4B3E5D08}" type="slidenum">
              <a:rPr lang="en-US" sz="1000" b="0" strike="noStrike" spc="-1">
                <a:solidFill>
                  <a:srgbClr val="FFFFFF"/>
                </a:solidFill>
                <a:latin typeface="Rockwell"/>
              </a:rPr>
              <a:t>‹nº›</a:t>
            </a:fld>
            <a:endParaRPr lang="pt-B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2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Rockwell"/>
              </a:rPr>
              <a:t>Clique para editar o formato de texto dos tópicos</a:t>
            </a:r>
          </a:p>
          <a:p>
            <a:pPr marL="864000" lvl="1" indent="-324000">
              <a:lnSpc>
                <a:spcPct val="12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FFFFFF"/>
                </a:solidFill>
                <a:latin typeface="Rockwell"/>
              </a:rPr>
              <a:t>2.º nível de tópicos</a:t>
            </a:r>
          </a:p>
          <a:p>
            <a:pPr marL="1296000" lvl="2" indent="-288000">
              <a:lnSpc>
                <a:spcPct val="12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FFFFFF"/>
                </a:solidFill>
                <a:latin typeface="Rockwell"/>
              </a:rPr>
              <a:t>3.º nível de tópicos</a:t>
            </a:r>
          </a:p>
          <a:p>
            <a:pPr marL="1728000" lvl="3" indent="-216000">
              <a:lnSpc>
                <a:spcPct val="12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FFFFFF"/>
                </a:solidFill>
                <a:latin typeface="Rockwell"/>
              </a:rPr>
              <a:t>4.º nível de tópicos</a:t>
            </a:r>
          </a:p>
          <a:p>
            <a:pPr marL="2160000" lvl="4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Rockwell"/>
              </a:rPr>
              <a:t>5.º nível de tópicos</a:t>
            </a:r>
          </a:p>
          <a:p>
            <a:pPr marL="2592000" lvl="5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Rockwell"/>
              </a:rPr>
              <a:t>6.º nível de tópicos</a:t>
            </a:r>
          </a:p>
          <a:p>
            <a:pPr marL="3024000" lvl="6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Rockwel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t-BR" sz="3400" b="1" strike="noStrike" cap="all" spc="-1">
                <a:solidFill>
                  <a:srgbClr val="FFFFFF"/>
                </a:solidFill>
                <a:latin typeface="Bookman Old Style"/>
              </a:rPr>
              <a:t>Clique para editar o título Mestre</a:t>
            </a:r>
            <a:endParaRPr lang="en-US" sz="34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FFFFFF"/>
                </a:solidFill>
                <a:latin typeface="Rockwell"/>
              </a:rPr>
              <a:t>Editar estilos de texto Mestre</a:t>
            </a: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FFFFFF"/>
                </a:solidFill>
                <a:latin typeface="Rockwell"/>
              </a:rPr>
              <a:t>Segundo nível</a:t>
            </a: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  <a:p>
            <a:pPr marL="1143000" lvl="2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pt-BR" sz="1600" b="0" strike="noStrike" spc="-1">
                <a:solidFill>
                  <a:srgbClr val="FFFFFF"/>
                </a:solidFill>
                <a:latin typeface="Rockwell"/>
              </a:rPr>
              <a:t>Terceiro nível</a:t>
            </a:r>
            <a:endParaRPr lang="en-US" sz="1600" b="0" strike="noStrike" spc="-1">
              <a:solidFill>
                <a:srgbClr val="FFFFFF"/>
              </a:solidFill>
              <a:latin typeface="Rockwell"/>
            </a:endParaRPr>
          </a:p>
          <a:p>
            <a:pPr marL="1600200" lvl="3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pt-BR" sz="1400" b="0" strike="noStrike" spc="-1">
                <a:solidFill>
                  <a:srgbClr val="FFFFFF"/>
                </a:solidFill>
                <a:latin typeface="Rockwell"/>
              </a:rPr>
              <a:t>Quarto nível</a:t>
            </a:r>
            <a:endParaRPr lang="en-US" sz="1400" b="0" strike="noStrike" spc="-1">
              <a:solidFill>
                <a:srgbClr val="FFFFFF"/>
              </a:solidFill>
              <a:latin typeface="Rockwell"/>
            </a:endParaRPr>
          </a:p>
          <a:p>
            <a:pPr marL="2057400" lvl="4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pt-BR" sz="1200" b="0" strike="noStrike" spc="-1">
                <a:solidFill>
                  <a:srgbClr val="FFFFFF"/>
                </a:solidFill>
                <a:latin typeface="Rockwell"/>
              </a:rPr>
              <a:t>Quinto nível</a:t>
            </a:r>
            <a:endParaRPr lang="en-US" sz="12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Rockwel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FFFFFF"/>
                </a:solidFill>
                <a:latin typeface="Rockwell"/>
              </a:rPr>
              <a:t>&lt;data/hora&gt;</a:t>
            </a:r>
            <a:endParaRPr lang="pt-B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Rockwel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29F12DC-3C5C-4420-893B-AA2480BCAEBD}" type="slidenum">
              <a:rPr lang="en-US" sz="1000" b="0" strike="noStrike" spc="-1">
                <a:solidFill>
                  <a:srgbClr val="FFFFFF"/>
                </a:solidFill>
                <a:latin typeface="Rockwell"/>
              </a:rPr>
              <a:t>‹nº›</a:t>
            </a:fld>
            <a:endParaRPr lang="pt-B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25640" y="3386160"/>
            <a:ext cx="11940120" cy="1739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t-BR" sz="9600" b="1" strike="noStrike" cap="all" spc="-1">
                <a:solidFill>
                  <a:srgbClr val="FFFFFF"/>
                </a:solidFill>
                <a:latin typeface="Bauhaus 93"/>
              </a:rPr>
              <a:t>Pedagogia </a:t>
            </a:r>
            <a:endParaRPr lang="en-US" sz="96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89" name="CaixaDeTexto 2"/>
          <p:cNvSpPr/>
          <p:nvPr/>
        </p:nvSpPr>
        <p:spPr>
          <a:xfrm>
            <a:off x="0" y="4993560"/>
            <a:ext cx="12191760" cy="167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FFFFFF"/>
                </a:solidFill>
                <a:latin typeface="Rockwell"/>
              </a:rPr>
              <a:t>vespertino</a:t>
            </a:r>
            <a:endParaRPr lang="pt-BR" sz="4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200" b="0" strike="noStrike" spc="-1">
                <a:solidFill>
                  <a:srgbClr val="FFFFFF"/>
                </a:solidFill>
                <a:latin typeface="Rockwell"/>
              </a:rPr>
              <a:t>Coordenação: Denise Maria Vaz Romano França</a:t>
            </a:r>
            <a:endParaRPr lang="pt-BR" sz="32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200" b="0" strike="noStrike" spc="-1">
                <a:solidFill>
                  <a:srgbClr val="FFFFFF"/>
                </a:solidFill>
                <a:latin typeface="Rockwell"/>
              </a:rPr>
              <a:t>Contato: denise.franca@unespar.edu.br</a:t>
            </a:r>
            <a:endParaRPr lang="pt-BR" sz="3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0" name="Imagem 3"/>
          <p:cNvPicPr/>
          <p:nvPr/>
        </p:nvPicPr>
        <p:blipFill>
          <a:blip r:embed="rId2"/>
          <a:stretch/>
        </p:blipFill>
        <p:spPr>
          <a:xfrm>
            <a:off x="3477240" y="108360"/>
            <a:ext cx="5365800" cy="370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t-BR" sz="3400" b="1" strike="noStrike" cap="all" spc="-1">
                <a:solidFill>
                  <a:srgbClr val="FFFFFF"/>
                </a:solidFill>
                <a:latin typeface="Bookman Old Style"/>
              </a:rPr>
              <a:t>BEM VINDOS</a:t>
            </a:r>
            <a:endParaRPr lang="en-US" sz="3400" b="0" strike="noStrike" spc="-1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124" name="Espaço Reservado para Conteúdo 3"/>
          <p:cNvPicPr/>
          <p:nvPr/>
        </p:nvPicPr>
        <p:blipFill>
          <a:blip r:embed="rId2"/>
          <a:stretch/>
        </p:blipFill>
        <p:spPr>
          <a:xfrm>
            <a:off x="6869880" y="2230560"/>
            <a:ext cx="4745520" cy="3513240"/>
          </a:xfrm>
          <a:prstGeom prst="rect">
            <a:avLst/>
          </a:prstGeom>
          <a:ln w="0">
            <a:noFill/>
          </a:ln>
        </p:spPr>
      </p:pic>
      <p:pic>
        <p:nvPicPr>
          <p:cNvPr id="125" name="Imagem 4"/>
          <p:cNvPicPr/>
          <p:nvPr/>
        </p:nvPicPr>
        <p:blipFill>
          <a:blip r:embed="rId3"/>
          <a:stretch/>
        </p:blipFill>
        <p:spPr>
          <a:xfrm>
            <a:off x="524520" y="2230560"/>
            <a:ext cx="4885920" cy="3513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1164902668"/>
              </p:ext>
            </p:extLst>
          </p:nvPr>
        </p:nvGraphicFramePr>
        <p:xfrm>
          <a:off x="348480" y="943920"/>
          <a:ext cx="11625480" cy="5519280"/>
        </p:xfrm>
        <a:graphic>
          <a:graphicData uri="http://schemas.openxmlformats.org/drawingml/2006/table">
            <a:tbl>
              <a:tblPr/>
              <a:tblGrid>
                <a:gridCol w="196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8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HORÁRIO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SEGUNDA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TERÇA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QUARTA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QUINTA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SEXTA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13h30-14h20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Historia da Educação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Psicologia da Educação 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Sociologia da Educação</a:t>
                      </a:r>
                      <a:endParaRPr lang="pt-BR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</a:t>
                      </a:r>
                      <a:endParaRPr lang="pt-BR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ckwell"/>
                        </a:rPr>
                        <a:t>Filosofia da  Educação</a:t>
                      </a:r>
                      <a:endParaRPr lang="pt-BR" sz="12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Leitura e Produção de Texto 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14h20-15h10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Historia da Educação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Psicologia da Educação 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Sociologia da Educação </a:t>
                      </a:r>
                      <a:endParaRPr lang="pt-BR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ckwell"/>
                        </a:rPr>
                        <a:t>Filosofia da Educação</a:t>
                      </a:r>
                      <a:endParaRPr lang="pt-BR" sz="12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Leitura e Produção de Texto</a:t>
                      </a:r>
                      <a:endParaRPr lang="pt-BR" sz="1400" b="0" strike="noStrike" spc="-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15h10-15h20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pt-BR" sz="1400" b="1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5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15h2-16h10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Metodologia da Pesquisa Científica Educação</a:t>
                      </a: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Historia da Educação 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Políticas e Educação I</a:t>
                      </a:r>
                      <a:endParaRPr lang="pt-BR" sz="1400" b="0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Sociologia da Educação</a:t>
                      </a:r>
                      <a:endParaRPr lang="pt-BR" sz="1400" b="0" strike="noStrike" spc="-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2A5B7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Filosofia da Educação</a:t>
                      </a: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2A5B7F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0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16h10-17h00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Metodologia da Pesquisa Científica Educação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Historia da Educação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Políticas e Educação I</a:t>
                      </a:r>
                      <a:endParaRPr lang="pt-BR" sz="1400" b="0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Sociologia da Educação</a:t>
                      </a:r>
                      <a:endParaRPr lang="pt-BR" sz="1400" b="0" strike="noStrike" spc="-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2A5B7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Filosofia da Educação</a:t>
                      </a:r>
                      <a:endParaRPr lang="pt-BR" sz="1400" b="1" strike="noStrike" spc="-1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" name="CaixaDeTexto 4"/>
          <p:cNvSpPr/>
          <p:nvPr/>
        </p:nvSpPr>
        <p:spPr>
          <a:xfrm>
            <a:off x="0" y="133200"/>
            <a:ext cx="1219176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1º ANO VESPERTINO– SALA </a:t>
            </a:r>
            <a:r>
              <a:rPr lang="pt-BR" sz="6000" spc="-1" dirty="0">
                <a:solidFill>
                  <a:srgbClr val="FFFFFF"/>
                </a:solidFill>
                <a:latin typeface="Bauhaus 93"/>
              </a:rPr>
              <a:t>19</a:t>
            </a: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 </a:t>
            </a:r>
            <a:endParaRPr lang="pt-BR" sz="48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3" name="Imagem 2"/>
          <p:cNvPicPr/>
          <p:nvPr/>
        </p:nvPicPr>
        <p:blipFill>
          <a:blip r:embed="rId3"/>
          <a:stretch/>
        </p:blipFill>
        <p:spPr>
          <a:xfrm>
            <a:off x="10827360" y="15300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94" name="Imagem 5"/>
          <p:cNvPicPr/>
          <p:nvPr/>
        </p:nvPicPr>
        <p:blipFill>
          <a:blip r:embed="rId4"/>
          <a:stretch/>
        </p:blipFill>
        <p:spPr>
          <a:xfrm>
            <a:off x="348480" y="8136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1499605728"/>
              </p:ext>
            </p:extLst>
          </p:nvPr>
        </p:nvGraphicFramePr>
        <p:xfrm>
          <a:off x="377280" y="1004760"/>
          <a:ext cx="11595600" cy="5299200"/>
        </p:xfrm>
        <a:graphic>
          <a:graphicData uri="http://schemas.openxmlformats.org/drawingml/2006/table">
            <a:tbl>
              <a:tblPr/>
              <a:tblGrid>
                <a:gridCol w="195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6640">
                  <a:extLst>
                    <a:ext uri="{9D8B030D-6E8A-4147-A177-3AD203B41FA5}">
                      <a16:colId xmlns:a16="http://schemas.microsoft.com/office/drawing/2014/main" val="3913891173"/>
                    </a:ext>
                  </a:extLst>
                </a:gridCol>
                <a:gridCol w="192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HORÁRIO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SEGUNDA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TERÇA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QUARTA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QUINTA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SEXTA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19:00 – 19:50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Historia da Educação 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Psicologia da Educação 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Sociologia da Educação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Sociologia da Educação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Filosofia da Educação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19:50 – 20:40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História da Educação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Psicologia da Educação 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Sociologia da Educação Professor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Sociologia da Educação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Filosofia da Educação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20:40 – 20:50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INTERVALO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 dirty="0">
                        <a:solidFill>
                          <a:schemeClr val="dk1"/>
                        </a:solidFill>
                        <a:latin typeface="Rockwel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20:50 – 21:40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da Pesquisa Científica Educação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Historia da Educação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Políticas Educacionais I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Políticas Educacionais I</a:t>
                      </a: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Filosofia da Educação 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Leitura e Produção de Texto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21:40 – 22:30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Metodologia da Pesquisa Científica Professora Iarê Sandra Cooper</a:t>
                      </a:r>
                      <a:endParaRPr lang="pt-BR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História da Educação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Políticas Educacionais I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Rosangela </a:t>
                      </a: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Rosinski</a:t>
                      </a: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Políticas Educacionais I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Filosofia da Educação 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Leitura e Produção de Texto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6" name="CaixaDeTexto 4"/>
          <p:cNvSpPr/>
          <p:nvPr/>
        </p:nvSpPr>
        <p:spPr>
          <a:xfrm>
            <a:off x="0" y="74520"/>
            <a:ext cx="1219176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>
                <a:solidFill>
                  <a:srgbClr val="FFFFFF"/>
                </a:solidFill>
                <a:latin typeface="Bauhaus 93"/>
              </a:rPr>
              <a:t>1º ANO  NOTURNO– SALA </a:t>
            </a:r>
            <a:r>
              <a:rPr lang="pt-BR" sz="6000" b="0" strike="noStrike" spc="-1">
                <a:solidFill>
                  <a:srgbClr val="FFFFFF"/>
                </a:solidFill>
                <a:latin typeface="Bauhaus 93"/>
              </a:rPr>
              <a:t>19</a:t>
            </a:r>
            <a:r>
              <a:rPr lang="pt-BR" sz="4800" b="0" strike="noStrike" spc="-1">
                <a:solidFill>
                  <a:srgbClr val="FFFFFF"/>
                </a:solidFill>
                <a:latin typeface="Bauhaus 93"/>
              </a:rPr>
              <a:t> </a:t>
            </a:r>
            <a:endParaRPr lang="pt-BR" sz="4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7" name="Imagem 2"/>
          <p:cNvPicPr/>
          <p:nvPr/>
        </p:nvPicPr>
        <p:blipFill>
          <a:blip r:embed="rId3"/>
          <a:stretch/>
        </p:blipFill>
        <p:spPr>
          <a:xfrm>
            <a:off x="10827360" y="15300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98" name="Imagem 5"/>
          <p:cNvPicPr/>
          <p:nvPr/>
        </p:nvPicPr>
        <p:blipFill>
          <a:blip r:embed="rId4"/>
          <a:stretch/>
        </p:blipFill>
        <p:spPr>
          <a:xfrm>
            <a:off x="348480" y="8136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1541430667"/>
              </p:ext>
            </p:extLst>
          </p:nvPr>
        </p:nvGraphicFramePr>
        <p:xfrm>
          <a:off x="348480" y="1015920"/>
          <a:ext cx="11625480" cy="5150520"/>
        </p:xfrm>
        <a:graphic>
          <a:graphicData uri="http://schemas.openxmlformats.org/drawingml/2006/table">
            <a:tbl>
              <a:tblPr/>
              <a:tblGrid>
                <a:gridCol w="196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2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HORÁRIO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SEGUNDA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TERÇA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QUARTA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QUINTA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SEXTA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13h30-14h20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Psicologia da Educação II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Didática 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Dop</a:t>
                      </a: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 </a:t>
                      </a: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Direitos Humanos</a:t>
                      </a: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-</a:t>
                      </a:r>
                      <a:endParaRPr lang="pt-BR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Ge</a:t>
                      </a: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stão Educacional I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Pesquisa e Prática Pedagógica 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14h20-15h10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Psicologia da Educação II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Didática 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Dop</a:t>
                      </a: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 </a:t>
                      </a: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Direitos Humanos</a:t>
                      </a: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Gestão Educacional I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Pesquisa e Prática Pedagógica 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15h10-15h20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INTERVALO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1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15h2-16h10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Optativa: O pensamento pedagógico brasileiro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Políticas Públicas e Educação II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da Educação do Campo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Tópicos em Currículo 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da Educação Infantil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16h10-17h00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Optativa:o</a:t>
                      </a: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 O pensamento pedagógico brasileiro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Políticas Públicas e Educação II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da Educação do Campo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Tópicos em Currículo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da Educação Infantil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0" name="CaixaDeTexto 4"/>
          <p:cNvSpPr/>
          <p:nvPr/>
        </p:nvSpPr>
        <p:spPr>
          <a:xfrm>
            <a:off x="0" y="133200"/>
            <a:ext cx="121917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2º ANO VESPERTINO– SALA 21 </a:t>
            </a:r>
            <a:endParaRPr lang="pt-BR" sz="48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1" name="Imagem 2"/>
          <p:cNvPicPr/>
          <p:nvPr/>
        </p:nvPicPr>
        <p:blipFill>
          <a:blip r:embed="rId3"/>
          <a:stretch/>
        </p:blipFill>
        <p:spPr>
          <a:xfrm>
            <a:off x="10827360" y="15300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102" name="Imagem 1"/>
          <p:cNvPicPr/>
          <p:nvPr/>
        </p:nvPicPr>
        <p:blipFill>
          <a:blip r:embed="rId4"/>
          <a:stretch/>
        </p:blipFill>
        <p:spPr>
          <a:xfrm>
            <a:off x="348480" y="8136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2386810941"/>
              </p:ext>
            </p:extLst>
          </p:nvPr>
        </p:nvGraphicFramePr>
        <p:xfrm>
          <a:off x="348480" y="1015920"/>
          <a:ext cx="11651600" cy="5367320"/>
        </p:xfrm>
        <a:graphic>
          <a:graphicData uri="http://schemas.openxmlformats.org/drawingml/2006/table">
            <a:tbl>
              <a:tblPr/>
              <a:tblGrid>
                <a:gridCol w="196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2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2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HORÁRIO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SEGUNDA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TERÇA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QUARTA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QUINTA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SEXTA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19:00 – 19:50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Didática I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200" b="1" strike="noStrike" spc="-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pensamento pedagógico brasileiro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da Educação do Campo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Gestão I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Políticas Educacionais II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19:50 – 20:40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Didática I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200" b="1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pensamento pedagógico brasileiro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da Educação do Campo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Gestão I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Políiticas</a:t>
                      </a: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Educacionais 1I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20:40 – 20:50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INTERVALO</a:t>
                      </a:r>
                      <a:endParaRPr lang="pt-BR" sz="1200" b="0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20:50 – 21:40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Tópicos e Currículo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Psicologia  II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da Educação Infantil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Educação em Direitos Humanos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Iare</a:t>
                      </a: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Sandra Cooper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da Prática em Educação I </a:t>
                      </a: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21:40 – 22:30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Tópicos e Currículo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Psicologia  II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da Educação Infantil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Educação em Direitos Humanos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Iarê</a:t>
                      </a: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Sandra Cooper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da Prática em Educação I 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4" name="CaixaDeTexto 4"/>
          <p:cNvSpPr/>
          <p:nvPr/>
        </p:nvSpPr>
        <p:spPr>
          <a:xfrm>
            <a:off x="0" y="133200"/>
            <a:ext cx="1219176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2º ANO NOTURNO– SALA </a:t>
            </a:r>
            <a:r>
              <a:rPr lang="pt-BR" sz="6000" b="0" strike="noStrike" spc="-1" dirty="0">
                <a:solidFill>
                  <a:srgbClr val="FFFFFF"/>
                </a:solidFill>
                <a:latin typeface="Bauhaus 93"/>
              </a:rPr>
              <a:t>21</a:t>
            </a: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 </a:t>
            </a:r>
            <a:endParaRPr lang="pt-BR" sz="48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5" name="Imagem 2"/>
          <p:cNvPicPr/>
          <p:nvPr/>
        </p:nvPicPr>
        <p:blipFill>
          <a:blip r:embed="rId3"/>
          <a:stretch/>
        </p:blipFill>
        <p:spPr>
          <a:xfrm>
            <a:off x="10827360" y="15300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106" name="Imagem 1"/>
          <p:cNvPicPr/>
          <p:nvPr/>
        </p:nvPicPr>
        <p:blipFill>
          <a:blip r:embed="rId4"/>
          <a:stretch/>
        </p:blipFill>
        <p:spPr>
          <a:xfrm>
            <a:off x="348480" y="8136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3047621062"/>
              </p:ext>
            </p:extLst>
          </p:nvPr>
        </p:nvGraphicFramePr>
        <p:xfrm>
          <a:off x="0" y="943560"/>
          <a:ext cx="12190320" cy="5979240"/>
        </p:xfrm>
        <a:graphic>
          <a:graphicData uri="http://schemas.openxmlformats.org/drawingml/2006/table">
            <a:tbl>
              <a:tblPr/>
              <a:tblGrid>
                <a:gridCol w="206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4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4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24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HORÁRIO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SEGUNDA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TERÇA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QUARTA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QUINTA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SEXTA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13h30-14h20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Didática </a:t>
                      </a:r>
                      <a:r>
                        <a:rPr lang="pt-BR" sz="14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</a:t>
                      </a:r>
                      <a:endParaRPr lang="pt-BR" sz="14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4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Estágio Supervisionado em Ed. Infantil e Anos Iniciais do Ensino Fundamental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1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Metodolodgia</a:t>
                      </a: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 do Ensino da Matemática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1" strike="noStrike" spc="-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Metodologia do Ensino das Ciências e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Pesquisa da Prática II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4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14h20-15h10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Didática </a:t>
                      </a: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</a:t>
                      </a: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Estágio Supervisionado em Ed. Infantil e Anos Iniciais do Ensino Fundamental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Metodolodgia</a:t>
                      </a: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Ensino da Matemática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Metodologia do Ensino das Ciências e Educação Ambiental 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Pesquisa da Prática II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15h10-15h20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INTERVALO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5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15h2-16h10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Gestão II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Alfabetização e Letramento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 Língua Portuguesa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Metodologia do Ensino da História</a:t>
                      </a: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 Geografia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0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16h10-17h00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Gestão II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Alfabetização e Letramento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 Língua Portuguesa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Metodologia do Ensino da História Professora 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 Geografia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8" name="CaixaDeTexto 4"/>
          <p:cNvSpPr/>
          <p:nvPr/>
        </p:nvSpPr>
        <p:spPr>
          <a:xfrm>
            <a:off x="0" y="133200"/>
            <a:ext cx="121917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3º ANO VESPERTINO– SALA 23</a:t>
            </a:r>
            <a:endParaRPr lang="pt-BR" sz="48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9" name="Imagem 2"/>
          <p:cNvPicPr/>
          <p:nvPr/>
        </p:nvPicPr>
        <p:blipFill>
          <a:blip r:embed="rId3"/>
          <a:stretch/>
        </p:blipFill>
        <p:spPr>
          <a:xfrm>
            <a:off x="10827360" y="15300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110" name="Imagem 1"/>
          <p:cNvPicPr/>
          <p:nvPr/>
        </p:nvPicPr>
        <p:blipFill>
          <a:blip r:embed="rId4"/>
          <a:stretch/>
        </p:blipFill>
        <p:spPr>
          <a:xfrm>
            <a:off x="129960" y="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3475978673"/>
              </p:ext>
            </p:extLst>
          </p:nvPr>
        </p:nvGraphicFramePr>
        <p:xfrm>
          <a:off x="0" y="944280"/>
          <a:ext cx="12191040" cy="6020640"/>
        </p:xfrm>
        <a:graphic>
          <a:graphicData uri="http://schemas.openxmlformats.org/drawingml/2006/table">
            <a:tbl>
              <a:tblPr/>
              <a:tblGrid>
                <a:gridCol w="2057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2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HORÁRIO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SEGUNDA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TERÇA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QUARTA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QUINTA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SEXTA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19:00 – 19:50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do ensino da Matemática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Estágio Supervisionado em Ed. Infantil e Anos Iniciais do Ensino Fundamental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Didática II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Alfabetização e Letramento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 Geografia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19:50 – 20:40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Metodologiaa</a:t>
                      </a: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Ensino da Matemática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Estágio Supervisionado em Ed. Infantil e Anos Iniciais do Ensino Fundamental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Didática II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Alfabetização e Letramento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 Geografia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tx1"/>
                          </a:solidFill>
                          <a:latin typeface="Arial Rounded MT Bold"/>
                        </a:rPr>
                        <a:t>20:40 – 20:50</a:t>
                      </a:r>
                      <a:endParaRPr lang="pt-BR" sz="18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t-BR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INTERVALO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0000" marR="90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5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20:50 – 21:40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Metodologia do Ensino da Historia</a:t>
                      </a:r>
                      <a:endParaRPr kumimoji="0" lang="pt-BR" sz="1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Metodologia do Ensino da Língua Portuguesa</a:t>
                      </a:r>
                      <a:endParaRPr kumimoji="0" lang="pt-BR" sz="1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Gestão II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das Ciências e Educação Ambiental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da Prática II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0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21:40 – 22:30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Metodologia do Ensino da Historia</a:t>
                      </a:r>
                      <a:endParaRPr kumimoji="0" lang="pt-BR" sz="1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Metodologia do Ensino da Língua Portuguesa</a:t>
                      </a:r>
                      <a:endParaRPr kumimoji="0" lang="pt-BR" sz="1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Gestão II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das Ciências e Educação Ambiental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da prática II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2" name="CaixaDeTexto 4"/>
          <p:cNvSpPr/>
          <p:nvPr/>
        </p:nvSpPr>
        <p:spPr>
          <a:xfrm>
            <a:off x="0" y="133200"/>
            <a:ext cx="1219176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3º ANO NOTURNO– SALA </a:t>
            </a:r>
            <a:r>
              <a:rPr lang="pt-BR" sz="6000" b="0" strike="noStrike" spc="-1" dirty="0">
                <a:solidFill>
                  <a:srgbClr val="FFFFFF"/>
                </a:solidFill>
                <a:latin typeface="Bauhaus 93"/>
              </a:rPr>
              <a:t>23</a:t>
            </a: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 </a:t>
            </a:r>
            <a:endParaRPr lang="pt-BR" sz="48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3" name="Imagem 2"/>
          <p:cNvPicPr/>
          <p:nvPr/>
        </p:nvPicPr>
        <p:blipFill>
          <a:blip r:embed="rId2"/>
          <a:stretch/>
        </p:blipFill>
        <p:spPr>
          <a:xfrm>
            <a:off x="10827360" y="15300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114" name="Imagem 1"/>
          <p:cNvPicPr/>
          <p:nvPr/>
        </p:nvPicPr>
        <p:blipFill>
          <a:blip r:embed="rId3"/>
          <a:stretch/>
        </p:blipFill>
        <p:spPr>
          <a:xfrm>
            <a:off x="0" y="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Espaço Reservado para Conteúdo 1"/>
          <p:cNvGraphicFramePr/>
          <p:nvPr>
            <p:extLst>
              <p:ext uri="{D42A27DB-BD31-4B8C-83A1-F6EECF244321}">
                <p14:modId xmlns:p14="http://schemas.microsoft.com/office/powerpoint/2010/main" val="3037440701"/>
              </p:ext>
            </p:extLst>
          </p:nvPr>
        </p:nvGraphicFramePr>
        <p:xfrm>
          <a:off x="228600" y="717120"/>
          <a:ext cx="11751480" cy="6065400"/>
        </p:xfrm>
        <a:graphic>
          <a:graphicData uri="http://schemas.openxmlformats.org/drawingml/2006/table">
            <a:tbl>
              <a:tblPr/>
              <a:tblGrid>
                <a:gridCol w="19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3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3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3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3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3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3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HORÁRIO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SEGUNDA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TERÇA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QUARTA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QUINTA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SEXTA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13h30-14h20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Língua Brasileira de Sinais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Estágio em Gestão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 arte na Educação Infantil e nos Anos Iniciais do Ensino Fundamental 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kern="1200" dirty="0"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Educação, Diversidade e Relações Étnico-Raciais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14h20-15h10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Língua Brasileira de Sinais</a:t>
                      </a:r>
                      <a:endParaRPr lang="pt-BR" sz="1200" b="1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Professor Edenilson Assunção</a:t>
                      </a:r>
                      <a:endParaRPr lang="pt-BR" sz="1200" b="1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Estãgio</a:t>
                      </a: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 Gestão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 arte na Educação Infantil e nos Anos Iniciais do Ensino Fundamental 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b="1" kern="1200" dirty="0">
                          <a:effectLst/>
                          <a:latin typeface="Calibri" panose="020F0502020204030204" pitchFamily="34" charset="0"/>
                          <a:ea typeface="DejaVu Sans"/>
                          <a:cs typeface="Times New Roman" panose="02020603050405020304" pitchFamily="18" charset="0"/>
                        </a:rPr>
                        <a:t>Educação, Diversidade e Relações Étnico-Raciais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15h10-15h20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INTERVALO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b="1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5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15h2-16h10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Fundamentos </a:t>
                      </a:r>
                      <a:r>
                        <a:rPr lang="pt-BR" sz="12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Metodologicos</a:t>
                      </a: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da Educação Especial e Inclusiva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Corpo e Movimento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Tecnologia aplicada à Educação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Pesquisa da prática em Educação IIII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b="1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5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16h10-17h00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Fundamentos </a:t>
                      </a:r>
                      <a:r>
                        <a:rPr lang="pt-BR" sz="12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Metodologicos</a:t>
                      </a: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da Educação Especial e Inclusiva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Corpo e Movimento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Tecnologia aplicada à Educação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Pesquisa da prática em Educação III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b="1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6" name="CaixaDeTexto 1"/>
          <p:cNvSpPr/>
          <p:nvPr/>
        </p:nvSpPr>
        <p:spPr>
          <a:xfrm>
            <a:off x="0" y="74520"/>
            <a:ext cx="121917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4º ANO VESPERTINO– sala 22</a:t>
            </a:r>
            <a:endParaRPr lang="pt-BR" sz="48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7" name="Imagem 6"/>
          <p:cNvPicPr/>
          <p:nvPr/>
        </p:nvPicPr>
        <p:blipFill>
          <a:blip r:embed="rId3"/>
          <a:stretch/>
        </p:blipFill>
        <p:spPr>
          <a:xfrm>
            <a:off x="11045400" y="-7416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118" name="Imagem 8"/>
          <p:cNvPicPr/>
          <p:nvPr/>
        </p:nvPicPr>
        <p:blipFill>
          <a:blip r:embed="rId4"/>
          <a:stretch/>
        </p:blipFill>
        <p:spPr>
          <a:xfrm>
            <a:off x="16920" y="-2612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259891361"/>
              </p:ext>
            </p:extLst>
          </p:nvPr>
        </p:nvGraphicFramePr>
        <p:xfrm>
          <a:off x="137880" y="984961"/>
          <a:ext cx="11836081" cy="6118333"/>
        </p:xfrm>
        <a:graphic>
          <a:graphicData uri="http://schemas.openxmlformats.org/drawingml/2006/table">
            <a:tbl>
              <a:tblPr/>
              <a:tblGrid>
                <a:gridCol w="1890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2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3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03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HORÁRIO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SEGUNDA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TERÇA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QUARTA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QUINTA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SEXTA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0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19:00 – 19:50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Metodológicos da Educação Especial e Inclusiva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Estágio Supervisionado em Gestão Escolar 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Educação Diversidade e Relações </a:t>
                      </a:r>
                      <a:r>
                        <a:rPr lang="pt-BR" sz="1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Etnico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Raciais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da Prática III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do Ensino da Arte na Ed. Infantil e anos Iniciais do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0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19:50 – 20:40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Metodológicos da Educação Especial e Inclusiva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Estágio </a:t>
                      </a:r>
                      <a:r>
                        <a:rPr lang="pt-BR" sz="1200" b="1" strike="noStrike" spc="-1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Superciosionado</a:t>
                      </a: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 Gestão Escolar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Educação, Diversidade e Relações Étnico Raciais.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da Prática III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do Ensino da Arte na Ed. Infantil e anos Iniciais do EF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20:40 – 20:50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INTERVALO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60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20:50 – 21:40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Língua brasileira de Sinais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Corpo e Movimento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Tecnologia aplicada à educação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60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21:40 – 22:30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Língua Brasileira de Sinais</a:t>
                      </a:r>
                      <a:endParaRPr kumimoji="0" lang="pt-BR" sz="1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pt-B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Corpo e Movimento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Tecnologia aplicada à Educação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0" name="CaixaDeTexto 4"/>
          <p:cNvSpPr/>
          <p:nvPr/>
        </p:nvSpPr>
        <p:spPr>
          <a:xfrm>
            <a:off x="137880" y="-19080"/>
            <a:ext cx="1219176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4º ANO NOTURNO– SALA </a:t>
            </a:r>
            <a:r>
              <a:rPr lang="pt-BR" sz="6000" b="0" strike="noStrike" spc="-1" dirty="0">
                <a:solidFill>
                  <a:srgbClr val="FFFFFF"/>
                </a:solidFill>
                <a:latin typeface="Bauhaus 93"/>
              </a:rPr>
              <a:t>22</a:t>
            </a: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 </a:t>
            </a:r>
            <a:endParaRPr lang="pt-BR" sz="48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1" name="Imagem 2"/>
          <p:cNvPicPr/>
          <p:nvPr/>
        </p:nvPicPr>
        <p:blipFill>
          <a:blip r:embed="rId3"/>
          <a:stretch/>
        </p:blipFill>
        <p:spPr>
          <a:xfrm>
            <a:off x="10827360" y="15300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122" name="Imagem 1"/>
          <p:cNvPicPr/>
          <p:nvPr/>
        </p:nvPicPr>
        <p:blipFill>
          <a:blip r:embed="rId4"/>
          <a:stretch/>
        </p:blipFill>
        <p:spPr>
          <a:xfrm>
            <a:off x="203040" y="13356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Vermelho Violet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mask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5007</TotalTime>
  <Words>928</Words>
  <Application>Microsoft Office PowerPoint</Application>
  <PresentationFormat>Widescreen</PresentationFormat>
  <Paragraphs>285</Paragraphs>
  <Slides>10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21" baseType="lpstr">
      <vt:lpstr>Arial</vt:lpstr>
      <vt:lpstr>Arial Rounded MT Bold</vt:lpstr>
      <vt:lpstr>Bauhaus 93</vt:lpstr>
      <vt:lpstr>Bookman Old Style</vt:lpstr>
      <vt:lpstr>Calibri</vt:lpstr>
      <vt:lpstr>Rockwell</vt:lpstr>
      <vt:lpstr>Symbol</vt:lpstr>
      <vt:lpstr>Times New Roman</vt:lpstr>
      <vt:lpstr>Wingdings</vt:lpstr>
      <vt:lpstr>Damask</vt:lpstr>
      <vt:lpstr>Damask</vt:lpstr>
      <vt:lpstr>Pedagogia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BEM VINDOS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Simone.Veiga - Unespar Paranaguá</dc:creator>
  <dc:description/>
  <cp:lastModifiedBy>USUARIO</cp:lastModifiedBy>
  <cp:revision>296</cp:revision>
  <cp:lastPrinted>2022-03-14T01:27:37Z</cp:lastPrinted>
  <dcterms:created xsi:type="dcterms:W3CDTF">2018-09-12T19:33:59Z</dcterms:created>
  <dcterms:modified xsi:type="dcterms:W3CDTF">2025-04-07T17:51:22Z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Widescreen</vt:lpwstr>
  </property>
  <property fmtid="{D5CDD505-2E9C-101B-9397-08002B2CF9AE}" pid="4" name="Slides">
    <vt:i4>10</vt:i4>
  </property>
</Properties>
</file>